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6" r:id="rId11"/>
    <p:sldId id="268" r:id="rId12"/>
    <p:sldId id="269" r:id="rId13"/>
    <p:sldId id="270" r:id="rId14"/>
    <p:sldId id="264" r:id="rId15"/>
  </p:sldIdLst>
  <p:sldSz cx="18288000" cy="10287000"/>
  <p:notesSz cx="6858000" cy="9144000"/>
  <p:embeddedFontLst>
    <p:embeddedFont>
      <p:font typeface="Bahnschrift SemiBold Condensed" panose="020B0502040204020203" pitchFamily="34" charset="0"/>
      <p:bold r:id="rId17"/>
    </p:embeddedFont>
    <p:embeddedFont>
      <p:font typeface="Bahnschrift SemiBold SemiConden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Paytone One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Poppins Ultra-Bold" panose="020B0604020202020204" charset="0"/>
      <p:regular r:id="rId35"/>
    </p:embeddedFont>
    <p:embeddedFont>
      <p:font typeface="SVN-Appleberry" panose="02040603050506020204" pitchFamily="18" charset="0"/>
      <p:regular r:id="rId36"/>
    </p:embeddedFont>
    <p:embeddedFont>
      <p:font typeface="SVN-Cookie" panose="020B0606040200020203" pitchFamily="34" charset="0"/>
      <p:regular r:id="rId37"/>
    </p:embeddedFont>
    <p:embeddedFont>
      <p:font typeface="SVN-Cookies" panose="02040603050506020204" pitchFamily="18" charset="0"/>
      <p:regular r:id="rId38"/>
    </p:embeddedFont>
    <p:embeddedFont>
      <p:font typeface="SVN-Kimberley" panose="02040603050506020204" pitchFamily="18" charset="0"/>
      <p:regular r:id="rId39"/>
    </p:embeddedFont>
    <p:embeddedFont>
      <p:font typeface="SVN-Prima" panose="02040603050506020204" pitchFamily="18" charset="0"/>
      <p:regular r:id="rId40"/>
    </p:embeddedFont>
    <p:embeddedFont>
      <p:font typeface="SVN-Russell" panose="02040603050506020204" pitchFamily="18" charset="0"/>
      <p:regular r:id="rId41"/>
    </p:embeddedFont>
    <p:embeddedFont>
      <p:font typeface="SVN-SAF" panose="02040603050506020204" pitchFamily="18" charset="0"/>
      <p:regular r:id="rId42"/>
    </p:embeddedFont>
    <p:embeddedFont>
      <p:font typeface="SVN-Square" panose="0204060305050602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30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2CFFC-968D-4D5B-AC62-87BD63620B9E}" type="datetimeFigureOut">
              <a:rPr lang="en-US" smtClean="0"/>
              <a:t>19/03/2024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94EF-901C-4501-AEFE-ABBB685BF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5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3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8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37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5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.svg"/><Relationship Id="rId15" Type="http://schemas.openxmlformats.org/officeDocument/2006/relationships/image" Target="../media/image4.png"/><Relationship Id="rId10" Type="http://schemas.openxmlformats.org/officeDocument/2006/relationships/image" Target="../media/image35.png"/><Relationship Id="rId19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" y="67474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74614" y="-706184"/>
            <a:ext cx="10993184" cy="1099318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885" r="-2588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517734" y="5350419"/>
            <a:ext cx="2028898" cy="20288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5316200" y="8289569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81694" y="5934014"/>
            <a:ext cx="7128905" cy="326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Sinh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viên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thực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hiện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: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Đỗ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Trọng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Ninh  - 2110A02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Vũ Việt Anh        - 2110A02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Phạm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Tuấn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Hà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 - 2110A02</a:t>
            </a:r>
          </a:p>
          <a:p>
            <a:pPr marL="0" lvl="1">
              <a:lnSpc>
                <a:spcPct val="150000"/>
              </a:lnSpc>
            </a:pP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Giảng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viên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hướng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dẫn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: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ThS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Mai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Thị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Thúy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Hà</a:t>
            </a:r>
            <a:endParaRPr lang="en-US" sz="29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Dubai Medium" panose="020B0603030403030204" pitchFamily="34" charset="-7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99947" y="8068907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3D42BE"/>
                </a:solidFill>
                <a:latin typeface="Poppins Bold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0495" y="1620269"/>
            <a:ext cx="13354100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8"/>
              </a:lnSpc>
            </a:pP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Báo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cáo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Bài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tập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lớn</a:t>
            </a:r>
            <a:endParaRPr lang="en-US" sz="6000" spc="-268" dirty="0">
              <a:solidFill>
                <a:srgbClr val="3D42BE"/>
              </a:solidFill>
              <a:latin typeface="Paytone One"/>
            </a:endParaRPr>
          </a:p>
          <a:p>
            <a:pPr>
              <a:lnSpc>
                <a:spcPts val="8840"/>
              </a:lnSpc>
            </a:pP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Ứng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dụng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bán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điện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thoại</a:t>
            </a:r>
            <a:endParaRPr lang="en-US" sz="8000" spc="-313" dirty="0">
              <a:solidFill>
                <a:srgbClr val="3D42BE"/>
              </a:solidFill>
              <a:latin typeface="Paytone One"/>
            </a:endParaRPr>
          </a:p>
        </p:txBody>
      </p:sp>
      <p:sp>
        <p:nvSpPr>
          <p:cNvPr id="15" name="Freeform 15"/>
          <p:cNvSpPr/>
          <p:nvPr/>
        </p:nvSpPr>
        <p:spPr>
          <a:xfrm rot="-10800000">
            <a:off x="-96718" y="0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797375" y="-5847314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6123287-EEEE-43B2-96AA-D0BC4A9A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6" y="2335841"/>
            <a:ext cx="14250183" cy="625826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5547353" y="-616035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3086" y="173794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72297" y="8877300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7004359" y="5135157"/>
            <a:ext cx="2763379" cy="2763379"/>
            <a:chOff x="-53914" y="6365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-53914" y="636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657975" y="6821620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9179" y="1010703"/>
            <a:ext cx="614739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CƠ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sở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dữ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  <a:cs typeface="Calibri" panose="020F0502020204030204" pitchFamily="34" charset="0"/>
              </a:rPr>
              <a:t>liệu</a:t>
            </a:r>
            <a:endParaRPr lang="en-US" sz="7290" spc="-247" dirty="0">
              <a:solidFill>
                <a:srgbClr val="3D42BE"/>
              </a:solidFill>
              <a:latin typeface="SVN-Cookies" panose="02040603050506020204" pitchFamily="18" charset="0"/>
              <a:ea typeface="STHupo" panose="020108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3E3FD1C-9EC8-4FA1-903B-DBEE6BA45337}"/>
              </a:ext>
            </a:extLst>
          </p:cNvPr>
          <p:cNvSpPr/>
          <p:nvPr/>
        </p:nvSpPr>
        <p:spPr>
          <a:xfrm rot="10800000">
            <a:off x="14249400" y="2260716"/>
            <a:ext cx="1689695" cy="914547"/>
          </a:xfrm>
          <a:custGeom>
            <a:avLst/>
            <a:gdLst/>
            <a:ahLst/>
            <a:cxnLst/>
            <a:rect l="l" t="t" r="r" b="b"/>
            <a:pathLst>
              <a:path w="1689695" h="914547">
                <a:moveTo>
                  <a:pt x="0" y="0"/>
                </a:moveTo>
                <a:lnTo>
                  <a:pt x="1689694" y="0"/>
                </a:lnTo>
                <a:lnTo>
                  <a:pt x="1689694" y="914547"/>
                </a:lnTo>
                <a:lnTo>
                  <a:pt x="0" y="914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97" y="2409235"/>
            <a:ext cx="3964781" cy="704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88" y="2389800"/>
            <a:ext cx="3964781" cy="7048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FA3542-F6E4-4F06-83B9-262BC3C5D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351" y="2381555"/>
            <a:ext cx="3964781" cy="704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297" y="2409235"/>
            <a:ext cx="3964781" cy="7048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88" y="2389800"/>
            <a:ext cx="3964780" cy="7048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FA3542-F6E4-4F06-83B9-262BC3C5D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8351" y="2381555"/>
            <a:ext cx="3964781" cy="7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0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4559" y="2245466"/>
            <a:ext cx="3964780" cy="7048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3785" y="2245468"/>
            <a:ext cx="3964780" cy="70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9056" y="6440627"/>
            <a:ext cx="21517549" cy="4159722"/>
            <a:chOff x="0" y="0"/>
            <a:chExt cx="5667173" cy="1095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7173" cy="1095565"/>
            </a:xfrm>
            <a:custGeom>
              <a:avLst/>
              <a:gdLst/>
              <a:ahLst/>
              <a:cxnLst/>
              <a:rect l="l" t="t" r="r" b="b"/>
              <a:pathLst>
                <a:path w="5667173" h="1095565">
                  <a:moveTo>
                    <a:pt x="0" y="0"/>
                  </a:moveTo>
                  <a:lnTo>
                    <a:pt x="5667173" y="0"/>
                  </a:lnTo>
                  <a:lnTo>
                    <a:pt x="5667173" y="1095565"/>
                  </a:lnTo>
                  <a:lnTo>
                    <a:pt x="0" y="1095565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667173" cy="1162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6028" y="669231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02174" y="-624505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18455" y="1827046"/>
            <a:ext cx="2851368" cy="285136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47958" y="7316704"/>
            <a:ext cx="3484076" cy="40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2"/>
              </a:lnSpc>
              <a:spcBef>
                <a:spcPct val="0"/>
              </a:spcBef>
            </a:pPr>
            <a:r>
              <a:rPr lang="en-US" sz="3365" u="none" spc="-114">
                <a:solidFill>
                  <a:srgbClr val="FFFFFF"/>
                </a:solidFill>
                <a:latin typeface="Poppins Ultra-Bold"/>
              </a:rPr>
              <a:t>The Fauget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4301795" y="8797674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47958" y="8200252"/>
            <a:ext cx="541505" cy="54150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47958" y="9074534"/>
            <a:ext cx="541505" cy="54150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005710" y="9065023"/>
            <a:ext cx="541505" cy="54150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789853" y="8366828"/>
            <a:ext cx="257714" cy="198206"/>
          </a:xfrm>
          <a:custGeom>
            <a:avLst/>
            <a:gdLst/>
            <a:ahLst/>
            <a:cxnLst/>
            <a:rect l="l" t="t" r="r" b="b"/>
            <a:pathLst>
              <a:path w="257714" h="198206">
                <a:moveTo>
                  <a:pt x="0" y="0"/>
                </a:moveTo>
                <a:lnTo>
                  <a:pt x="257714" y="0"/>
                </a:lnTo>
                <a:lnTo>
                  <a:pt x="257714" y="198205"/>
                </a:lnTo>
                <a:lnTo>
                  <a:pt x="0" y="19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10292" y="9187072"/>
            <a:ext cx="216836" cy="297405"/>
          </a:xfrm>
          <a:custGeom>
            <a:avLst/>
            <a:gdLst/>
            <a:ahLst/>
            <a:cxnLst/>
            <a:rect l="l" t="t" r="r" b="b"/>
            <a:pathLst>
              <a:path w="216836" h="297405">
                <a:moveTo>
                  <a:pt x="0" y="0"/>
                </a:moveTo>
                <a:lnTo>
                  <a:pt x="216836" y="0"/>
                </a:lnTo>
                <a:lnTo>
                  <a:pt x="216836" y="297406"/>
                </a:lnTo>
                <a:lnTo>
                  <a:pt x="0" y="297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208840" y="8317961"/>
            <a:ext cx="165726" cy="295939"/>
          </a:xfrm>
          <a:custGeom>
            <a:avLst/>
            <a:gdLst/>
            <a:ahLst/>
            <a:cxnLst/>
            <a:rect l="l" t="t" r="r" b="b"/>
            <a:pathLst>
              <a:path w="165726" h="295939">
                <a:moveTo>
                  <a:pt x="0" y="0"/>
                </a:moveTo>
                <a:lnTo>
                  <a:pt x="165726" y="0"/>
                </a:lnTo>
                <a:lnTo>
                  <a:pt x="165726" y="295939"/>
                </a:lnTo>
                <a:lnTo>
                  <a:pt x="0" y="295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4712219" y="7435521"/>
            <a:ext cx="107467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620888" y="944844"/>
            <a:ext cx="6957045" cy="6957017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9020" r="-3902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7107832" y="9168049"/>
            <a:ext cx="337261" cy="350641"/>
          </a:xfrm>
          <a:custGeom>
            <a:avLst/>
            <a:gdLst/>
            <a:ahLst/>
            <a:cxnLst/>
            <a:rect l="l" t="t" r="r" b="b"/>
            <a:pathLst>
              <a:path w="337261" h="350641">
                <a:moveTo>
                  <a:pt x="0" y="0"/>
                </a:moveTo>
                <a:lnTo>
                  <a:pt x="337261" y="0"/>
                </a:lnTo>
                <a:lnTo>
                  <a:pt x="337261" y="350642"/>
                </a:lnTo>
                <a:lnTo>
                  <a:pt x="0" y="350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79515" y="2565113"/>
            <a:ext cx="6410072" cy="303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4"/>
              </a:lnSpc>
            </a:pPr>
            <a:r>
              <a:rPr lang="en-US" sz="13418" spc="-456">
                <a:solidFill>
                  <a:srgbClr val="3D42BE"/>
                </a:solidFill>
                <a:latin typeface="Poppins Ultra-Bold"/>
              </a:rPr>
              <a:t>Thank You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20434" y="8613900"/>
            <a:ext cx="132108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3D42BE"/>
                </a:solidFill>
                <a:latin typeface="Poppins Bold"/>
              </a:rPr>
              <a:t>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5469" y="9009985"/>
            <a:ext cx="3569796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Poppins Light"/>
              </a:rPr>
              <a:t>038 212 7429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98442" y="8105882"/>
            <a:ext cx="6512506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 dirty="0">
                <a:solidFill>
                  <a:srgbClr val="FFFFFF"/>
                </a:solidFill>
                <a:latin typeface="Poppins Light Medium"/>
              </a:rPr>
              <a:t>21a100100276@students.hou.edu.vn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14697" y="8990961"/>
            <a:ext cx="4817467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Poppins Light"/>
              </a:rPr>
              <a:t>@ninz.289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FC8971DF-8349-4436-82B7-D465F76A45E5}"/>
              </a:ext>
            </a:extLst>
          </p:cNvPr>
          <p:cNvSpPr/>
          <p:nvPr/>
        </p:nvSpPr>
        <p:spPr>
          <a:xfrm>
            <a:off x="7291703" y="5159316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72D796ED-3960-4BA2-AD80-E6A4EB12AB4A}"/>
              </a:ext>
            </a:extLst>
          </p:cNvPr>
          <p:cNvSpPr/>
          <p:nvPr/>
        </p:nvSpPr>
        <p:spPr>
          <a:xfrm rot="10800000">
            <a:off x="9144000" y="0"/>
            <a:ext cx="1828800" cy="944844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3A41964F-6B38-440D-AFED-A253A4817D48}"/>
              </a:ext>
            </a:extLst>
          </p:cNvPr>
          <p:cNvSpPr/>
          <p:nvPr/>
        </p:nvSpPr>
        <p:spPr>
          <a:xfrm>
            <a:off x="10396028" y="9522474"/>
            <a:ext cx="1491172" cy="807859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9">
            <a:extLst>
              <a:ext uri="{FF2B5EF4-FFF2-40B4-BE49-F238E27FC236}">
                <a16:creationId xmlns:a16="http://schemas.microsoft.com/office/drawing/2014/main" id="{AF85898C-BF98-4C91-9D76-769B4F064744}"/>
              </a:ext>
            </a:extLst>
          </p:cNvPr>
          <p:cNvSpPr/>
          <p:nvPr/>
        </p:nvSpPr>
        <p:spPr>
          <a:xfrm>
            <a:off x="5332022" y="5110799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5547353" y="-616035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48337" y="-6160358"/>
            <a:ext cx="14161728" cy="15167834"/>
            <a:chOff x="0" y="0"/>
            <a:chExt cx="75888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8886" cy="812800"/>
            </a:xfrm>
            <a:custGeom>
              <a:avLst/>
              <a:gdLst/>
              <a:ahLst/>
              <a:cxnLst/>
              <a:rect l="l" t="t" r="r" b="b"/>
              <a:pathLst>
                <a:path w="758886" h="812800">
                  <a:moveTo>
                    <a:pt x="379443" y="0"/>
                  </a:moveTo>
                  <a:cubicBezTo>
                    <a:pt x="169882" y="0"/>
                    <a:pt x="0" y="181951"/>
                    <a:pt x="0" y="406400"/>
                  </a:cubicBezTo>
                  <a:cubicBezTo>
                    <a:pt x="0" y="630849"/>
                    <a:pt x="169882" y="812800"/>
                    <a:pt x="379443" y="812800"/>
                  </a:cubicBezTo>
                  <a:cubicBezTo>
                    <a:pt x="589003" y="812800"/>
                    <a:pt x="758886" y="630849"/>
                    <a:pt x="758886" y="406400"/>
                  </a:cubicBezTo>
                  <a:cubicBezTo>
                    <a:pt x="758886" y="181951"/>
                    <a:pt x="589003" y="0"/>
                    <a:pt x="379443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1146" y="9525"/>
              <a:ext cx="61659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3485" y="1736603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701909" y="4118710"/>
            <a:ext cx="4599795" cy="883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83362" y="1505372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0126" y="2523307"/>
            <a:ext cx="5190855" cy="5706293"/>
            <a:chOff x="0" y="0"/>
            <a:chExt cx="5776417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6416" cy="6350000"/>
            </a:xfrm>
            <a:custGeom>
              <a:avLst/>
              <a:gdLst/>
              <a:ahLst/>
              <a:cxnLst/>
              <a:rect l="l" t="t" r="r" b="b"/>
              <a:pathLst>
                <a:path w="5776416" h="6350000">
                  <a:moveTo>
                    <a:pt x="4456093" y="6350000"/>
                  </a:moveTo>
                  <a:lnTo>
                    <a:pt x="1320324" y="6350000"/>
                  </a:lnTo>
                  <a:cubicBezTo>
                    <a:pt x="590845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590845" y="0"/>
                    <a:pt x="1320324" y="0"/>
                  </a:cubicBezTo>
                  <a:lnTo>
                    <a:pt x="4456093" y="0"/>
                  </a:lnTo>
                  <a:cubicBezTo>
                    <a:pt x="5185572" y="0"/>
                    <a:pt x="5776416" y="454660"/>
                    <a:pt x="5776416" y="1016000"/>
                  </a:cubicBezTo>
                  <a:lnTo>
                    <a:pt x="5776416" y="5334000"/>
                  </a:lnTo>
                  <a:cubicBezTo>
                    <a:pt x="5776416" y="5895340"/>
                    <a:pt x="5185572" y="6350000"/>
                    <a:pt x="4456093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2498" r="-3249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934950" y="8531724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5201720" y="7163170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690727" y="6099990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2513815" y="9258300"/>
            <a:ext cx="9731577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4236789" y="9258300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23361" y="3875507"/>
            <a:ext cx="4819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ctr">
              <a:lnSpc>
                <a:spcPts val="4199"/>
              </a:lnSpc>
            </a:pP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Lý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do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chọn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đề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tài</a:t>
            </a:r>
            <a:endParaRPr lang="en-US" sz="29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7397" y="1471062"/>
            <a:ext cx="9981691" cy="146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63"/>
              </a:lnSpc>
            </a:pPr>
            <a:r>
              <a:rPr lang="en-US" sz="11837" spc="-402" dirty="0">
                <a:solidFill>
                  <a:srgbClr val="3D42BE"/>
                </a:solidFill>
                <a:latin typeface="Paytone One"/>
              </a:rPr>
              <a:t>NỘI DUNG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64057" y="4843793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Mục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tiêu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dụng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74966" y="5843277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Phân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loại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EDCBD0CD-D7E1-45F0-AE47-6525CC22E93C}"/>
              </a:ext>
            </a:extLst>
          </p:cNvPr>
          <p:cNvSpPr/>
          <p:nvPr/>
        </p:nvSpPr>
        <p:spPr>
          <a:xfrm>
            <a:off x="-5838655" y="-767113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633EB574-22F6-4177-BC06-6039BAE285A9}"/>
              </a:ext>
            </a:extLst>
          </p:cNvPr>
          <p:cNvSpPr txBox="1"/>
          <p:nvPr/>
        </p:nvSpPr>
        <p:spPr>
          <a:xfrm>
            <a:off x="5170395" y="6891569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Xử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lý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dữ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liệu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dụng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30" name="AutoShape 20">
            <a:extLst>
              <a:ext uri="{FF2B5EF4-FFF2-40B4-BE49-F238E27FC236}">
                <a16:creationId xmlns:a16="http://schemas.microsoft.com/office/drawing/2014/main" id="{7A007868-3CC1-4E16-A663-232FE8CC3560}"/>
              </a:ext>
            </a:extLst>
          </p:cNvPr>
          <p:cNvSpPr/>
          <p:nvPr/>
        </p:nvSpPr>
        <p:spPr>
          <a:xfrm>
            <a:off x="1698280" y="8166853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1EB0FF58-4EB7-411C-81C6-AEA0EB14C980}"/>
              </a:ext>
            </a:extLst>
          </p:cNvPr>
          <p:cNvSpPr txBox="1"/>
          <p:nvPr/>
        </p:nvSpPr>
        <p:spPr>
          <a:xfrm>
            <a:off x="2261041" y="7903608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Mẫu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diện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23" grpId="0"/>
      <p:bldP spid="24" grpId="0"/>
      <p:bldP spid="25" grpId="0"/>
      <p:bldP spid="26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10200" y="-6174831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30200" y="369570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6542" y="263810"/>
            <a:ext cx="1728869" cy="17288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029200" y="9410700"/>
            <a:ext cx="9478316" cy="21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929400" y="2247900"/>
            <a:ext cx="6225081" cy="622505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49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-400730" y="7511198"/>
            <a:ext cx="1747052" cy="945592"/>
          </a:xfrm>
          <a:custGeom>
            <a:avLst/>
            <a:gdLst/>
            <a:ahLst/>
            <a:cxnLst/>
            <a:rect l="l" t="t" r="r" b="b"/>
            <a:pathLst>
              <a:path w="1747052" h="945592">
                <a:moveTo>
                  <a:pt x="0" y="0"/>
                </a:moveTo>
                <a:lnTo>
                  <a:pt x="1747052" y="0"/>
                </a:lnTo>
                <a:lnTo>
                  <a:pt x="1747052" y="945591"/>
                </a:lnTo>
                <a:lnTo>
                  <a:pt x="0" y="945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39868" y="699619"/>
            <a:ext cx="1007934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Lý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do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chọn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tài</a:t>
            </a:r>
            <a:endParaRPr lang="en-US" sz="9000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66BED2-24B4-46A8-AF3A-24E4DBE14CF2}"/>
              </a:ext>
            </a:extLst>
          </p:cNvPr>
          <p:cNvSpPr/>
          <p:nvPr/>
        </p:nvSpPr>
        <p:spPr>
          <a:xfrm>
            <a:off x="1143000" y="2628900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nghệ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phát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triển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mạnh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mẽ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được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ứng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dụng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nhiều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vào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các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lĩnh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vực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kinh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tế</a:t>
            </a:r>
            <a:r>
              <a:rPr lang="en-US" sz="3200" dirty="0">
                <a:latin typeface="Bahnschrift SemiBold Condensed" panose="020B0502040204020203" pitchFamily="34" charset="0"/>
              </a:rPr>
              <a:t>,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sản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xuất</a:t>
            </a:r>
            <a:r>
              <a:rPr lang="en-US" sz="3200" dirty="0">
                <a:latin typeface="Bahnschrift SemiBold Condensed" panose="020B0502040204020203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20326C-DD83-4888-A6A7-BE1272C47667}"/>
              </a:ext>
            </a:extLst>
          </p:cNvPr>
          <p:cNvSpPr/>
          <p:nvPr/>
        </p:nvSpPr>
        <p:spPr>
          <a:xfrm>
            <a:off x="1143000" y="4123856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Điện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thoại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minh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một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phần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thể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thiếu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trong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cuộc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sống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nay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758ED8-DB22-45D3-88B8-B80A9C17EF10}"/>
              </a:ext>
            </a:extLst>
          </p:cNvPr>
          <p:cNvSpPr/>
          <p:nvPr/>
        </p:nvSpPr>
        <p:spPr>
          <a:xfrm>
            <a:off x="1143000" y="5636192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Việc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mua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trực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tuyến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phổ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biến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vì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nó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lợi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hơn</a:t>
            </a:r>
            <a:r>
              <a:rPr lang="en-US" sz="3200" dirty="0">
                <a:latin typeface="Bahnschrift SemiBold Condensed" panose="020B0502040204020203" pitchFamily="34" charset="0"/>
              </a:rPr>
              <a:t>, </a:t>
            </a:r>
            <a:r>
              <a:rPr lang="en-US" sz="3200" dirty="0" err="1">
                <a:latin typeface="Bahnschrift SemiBold Condensed" panose="020B0502040204020203" pitchFamily="34" charset="0"/>
              </a:rPr>
              <a:t>nhanh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gọn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hơn</a:t>
            </a:r>
            <a:endParaRPr lang="en-US" sz="3200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2E1E66-241E-4593-A945-0BA55B26C857}"/>
              </a:ext>
            </a:extLst>
          </p:cNvPr>
          <p:cNvSpPr/>
          <p:nvPr/>
        </p:nvSpPr>
        <p:spPr>
          <a:xfrm>
            <a:off x="1143000" y="7154228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Ứng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dụng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bán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thoại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sẽ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giúp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khách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giảm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bớt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thời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gian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sức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tận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cửa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mua</a:t>
            </a:r>
            <a:endParaRPr lang="en-US" sz="3200" dirty="0"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5291" y="-2290767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3" y="0"/>
                </a:lnTo>
                <a:lnTo>
                  <a:pt x="11750063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79274" y="-266104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6932" y="1669623"/>
            <a:ext cx="1905617" cy="19056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98835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849621" y="5426921"/>
            <a:ext cx="15167834" cy="151678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31375" y="1028700"/>
            <a:ext cx="6327925" cy="12520887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610606" y="1966746"/>
            <a:ext cx="13066787" cy="235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3"/>
              </a:lnSpc>
            </a:pPr>
            <a:r>
              <a:rPr lang="en-US" sz="6752" dirty="0">
                <a:solidFill>
                  <a:srgbClr val="000000"/>
                </a:solidFill>
                <a:latin typeface="Paytone One"/>
              </a:rPr>
              <a:t>XU HƯỚNG VÀ </a:t>
            </a:r>
          </a:p>
          <a:p>
            <a:pPr>
              <a:lnSpc>
                <a:spcPts val="9453"/>
              </a:lnSpc>
            </a:pPr>
            <a:r>
              <a:rPr lang="en-US" sz="6752" dirty="0">
                <a:solidFill>
                  <a:srgbClr val="000000"/>
                </a:solidFill>
                <a:latin typeface="Paytone One"/>
              </a:rPr>
              <a:t>SỰ PHÁT TRIỂN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2185" y="4619625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Trưởng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Số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Lượng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Người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Dùng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2185" y="5167795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Doanh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Số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Bán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Hàng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Mạnh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22185" y="5776084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Tính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Thân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thiện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Tiện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lợi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22185" y="6328535"/>
            <a:ext cx="7550822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Trưởng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của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Ứng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dụng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Mua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sắm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22185" y="6989106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Tính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Cạnh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Tranh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Đa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Dạng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209788" y="9437031"/>
            <a:ext cx="1927217" cy="1043106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7991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5078" b="15078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73118" y="1904157"/>
            <a:ext cx="12452953" cy="6004030"/>
            <a:chOff x="0" y="0"/>
            <a:chExt cx="4542871" cy="2190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42871" cy="2190287"/>
            </a:xfrm>
            <a:custGeom>
              <a:avLst/>
              <a:gdLst/>
              <a:ahLst/>
              <a:cxnLst/>
              <a:rect l="l" t="t" r="r" b="b"/>
              <a:pathLst>
                <a:path w="4542871" h="2190287">
                  <a:moveTo>
                    <a:pt x="4418411" y="2190286"/>
                  </a:moveTo>
                  <a:lnTo>
                    <a:pt x="124460" y="2190286"/>
                  </a:lnTo>
                  <a:cubicBezTo>
                    <a:pt x="55880" y="2190286"/>
                    <a:pt x="0" y="2134407"/>
                    <a:pt x="0" y="20658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18411" y="0"/>
                  </a:lnTo>
                  <a:cubicBezTo>
                    <a:pt x="4486991" y="0"/>
                    <a:pt x="4542871" y="55880"/>
                    <a:pt x="4542871" y="124460"/>
                  </a:cubicBezTo>
                  <a:lnTo>
                    <a:pt x="4542871" y="2065827"/>
                  </a:lnTo>
                  <a:cubicBezTo>
                    <a:pt x="4542871" y="2134407"/>
                    <a:pt x="4486991" y="2190287"/>
                    <a:pt x="4418411" y="2190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38328" y="2550424"/>
            <a:ext cx="2193585" cy="21935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540478" y="1663282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50"/>
                </a:lnTo>
                <a:lnTo>
                  <a:pt x="0" y="48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8328" y="7667313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49"/>
                </a:lnTo>
                <a:lnTo>
                  <a:pt x="0" y="48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65323" y="2779024"/>
            <a:ext cx="10960748" cy="105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4"/>
              </a:lnSpc>
            </a:pP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mục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tiêu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ứng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dụng</a:t>
            </a:r>
            <a:endParaRPr lang="en-US" sz="8450" dirty="0">
              <a:solidFill>
                <a:srgbClr val="3D42BE"/>
              </a:solidFill>
              <a:latin typeface="Paytone On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62639" y="9196812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B3B101-CE94-4921-909C-CB5CE54EC297}"/>
              </a:ext>
            </a:extLst>
          </p:cNvPr>
          <p:cNvSpPr/>
          <p:nvPr/>
        </p:nvSpPr>
        <p:spPr>
          <a:xfrm>
            <a:off x="4431913" y="5143500"/>
            <a:ext cx="8374982" cy="1800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AutoNum type="arabicPeriod"/>
            </a:pPr>
            <a:r>
              <a:rPr lang="vi-VN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  <a:ea typeface="Cambria" panose="02040503050406030204" pitchFamily="18" charset="0"/>
              </a:rPr>
              <a:t>Xây dựng và củng cố hình ảnh thương hiệu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Ứng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dụng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bán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hàng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trên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điện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thoại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giúp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tăng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doanh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thu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 algn="l">
              <a:buAutoNum type="arabicPeriod"/>
            </a:pPr>
            <a:r>
              <a:rPr lang="vi-VN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Cải thiện mức độ tương tác của khách hàng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Quảng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cáo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sản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phẩm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của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cửa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hang</a:t>
            </a: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Tiếp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thị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lại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với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 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ứng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dụng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bán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hàng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trên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điện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thoại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 algn="l">
              <a:buAutoNum type="arabicPeriod"/>
            </a:pPr>
            <a:endParaRPr lang="vi-VN" b="1" i="0" dirty="0">
              <a:solidFill>
                <a:srgbClr val="021A67"/>
              </a:solidFill>
              <a:effectLst/>
              <a:latin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632" y="0"/>
            <a:ext cx="19902457" cy="8371636"/>
            <a:chOff x="0" y="-66675"/>
            <a:chExt cx="5241799" cy="220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34980" y="2018171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85943" y="2284356"/>
            <a:ext cx="7311258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15"/>
              </a:lnSpc>
            </a:pPr>
            <a:r>
              <a:rPr lang="en-US" sz="8800" dirty="0" err="1">
                <a:solidFill>
                  <a:srgbClr val="FFFFFF"/>
                </a:solidFill>
                <a:latin typeface="SVN-SAF" panose="02040603050506020204" pitchFamily="18" charset="0"/>
              </a:rPr>
              <a:t>Thư</a:t>
            </a:r>
            <a:r>
              <a:rPr lang="en-US" sz="8800" dirty="0">
                <a:solidFill>
                  <a:srgbClr val="FFFFFF"/>
                </a:solidFill>
                <a:latin typeface="SVN-SAF" panose="02040603050506020204" pitchFamily="18" charset="0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SVN-SAF" panose="02040603050506020204" pitchFamily="18" charset="0"/>
              </a:rPr>
              <a:t>viện</a:t>
            </a:r>
            <a:endParaRPr lang="en-US" sz="8800" dirty="0">
              <a:solidFill>
                <a:srgbClr val="FFFFFF"/>
              </a:solidFill>
              <a:latin typeface="SVN-SAF" panose="020406030505060202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49100" y="4429163"/>
            <a:ext cx="4792122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Google Maps API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Firebase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Google Authenticator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….</a:t>
            </a:r>
          </a:p>
          <a:p>
            <a:pPr>
              <a:lnSpc>
                <a:spcPts val="4199"/>
              </a:lnSpc>
            </a:pPr>
            <a:endParaRPr lang="en-US" sz="4400" dirty="0">
              <a:solidFill>
                <a:srgbClr val="FFFFFF"/>
              </a:solidFill>
              <a:latin typeface="SVN-Cookie" panose="020B0606040200020203" pitchFamily="34" charset="0"/>
            </a:endParaRPr>
          </a:p>
          <a:p>
            <a:pPr>
              <a:lnSpc>
                <a:spcPts val="4199"/>
              </a:lnSpc>
            </a:pP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Ngôn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ngữ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sử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dụng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: Java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745200" y="5912387"/>
            <a:ext cx="7745329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385942" y="9023350"/>
            <a:ext cx="8835258" cy="635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Android Bài 3: Tạo Mới Project &amp; Làm Quen Với Android Studio">
            <a:extLst>
              <a:ext uri="{FF2B5EF4-FFF2-40B4-BE49-F238E27FC236}">
                <a16:creationId xmlns:a16="http://schemas.microsoft.com/office/drawing/2014/main" id="{B66FEC82-FF29-4BD1-A21F-2CE16DED8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-870" r="27880"/>
          <a:stretch/>
        </p:blipFill>
        <p:spPr bwMode="auto">
          <a:xfrm>
            <a:off x="-149400" y="-132367"/>
            <a:ext cx="6940019" cy="105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4E1C9D30-76EB-4174-BCFC-200FD3FE2FEF}"/>
              </a:ext>
            </a:extLst>
          </p:cNvPr>
          <p:cNvSpPr txBox="1"/>
          <p:nvPr/>
        </p:nvSpPr>
        <p:spPr>
          <a:xfrm>
            <a:off x="8385942" y="5318640"/>
            <a:ext cx="4792122" cy="46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SVN-Cookies" panose="0204060305050602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256" r="23256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13974" y="1104900"/>
            <a:ext cx="12127118" cy="7488936"/>
            <a:chOff x="0" y="0"/>
            <a:chExt cx="4424006" cy="2731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4006" cy="2731984"/>
            </a:xfrm>
            <a:custGeom>
              <a:avLst/>
              <a:gdLst/>
              <a:ahLst/>
              <a:cxnLst/>
              <a:rect l="l" t="t" r="r" b="b"/>
              <a:pathLst>
                <a:path w="4424006" h="2731984">
                  <a:moveTo>
                    <a:pt x="4299546" y="2731984"/>
                  </a:moveTo>
                  <a:lnTo>
                    <a:pt x="124460" y="2731984"/>
                  </a:lnTo>
                  <a:cubicBezTo>
                    <a:pt x="55880" y="2731984"/>
                    <a:pt x="0" y="2676104"/>
                    <a:pt x="0" y="2607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9546" y="0"/>
                  </a:lnTo>
                  <a:cubicBezTo>
                    <a:pt x="4368126" y="0"/>
                    <a:pt x="4424006" y="55880"/>
                    <a:pt x="4424006" y="124460"/>
                  </a:cubicBezTo>
                  <a:lnTo>
                    <a:pt x="4424006" y="2607524"/>
                  </a:lnTo>
                  <a:cubicBezTo>
                    <a:pt x="4424006" y="2676104"/>
                    <a:pt x="4368126" y="2731984"/>
                    <a:pt x="4299546" y="2731984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042960" y="2572923"/>
            <a:ext cx="1724796" cy="17247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79830" y="2991632"/>
            <a:ext cx="9442873" cy="84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2"/>
              </a:lnSpc>
            </a:pP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Phân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loại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đối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tượng</a:t>
            </a:r>
            <a:endParaRPr lang="en-US" sz="6644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2962" y="4489475"/>
            <a:ext cx="71525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5687" lvl="1" indent="-742950">
              <a:lnSpc>
                <a:spcPts val="5079"/>
              </a:lnSpc>
              <a:buAutoNum type="arabicPeriod"/>
            </a:pP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(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215687" lvl="1" indent="-742950">
              <a:lnSpc>
                <a:spcPts val="5079"/>
              </a:lnSpc>
              <a:buAutoNum type="arabicPeriod"/>
            </a:pP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06934" y="9593756"/>
            <a:ext cx="1689695" cy="914547"/>
          </a:xfrm>
          <a:custGeom>
            <a:avLst/>
            <a:gdLst/>
            <a:ahLst/>
            <a:cxnLst/>
            <a:rect l="l" t="t" r="r" b="b"/>
            <a:pathLst>
              <a:path w="1689695" h="914547">
                <a:moveTo>
                  <a:pt x="0" y="0"/>
                </a:moveTo>
                <a:lnTo>
                  <a:pt x="1689694" y="0"/>
                </a:lnTo>
                <a:lnTo>
                  <a:pt x="1689694" y="914547"/>
                </a:lnTo>
                <a:lnTo>
                  <a:pt x="0" y="914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5349240" y="-621030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46026" y="1632806"/>
            <a:ext cx="1905617" cy="19056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07562" y="9282112"/>
            <a:ext cx="874815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24678" y="1905187"/>
            <a:ext cx="10733438" cy="1410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8"/>
              </a:lnSpc>
            </a:pPr>
            <a:r>
              <a:rPr lang="en-US" sz="8234" dirty="0">
                <a:solidFill>
                  <a:srgbClr val="FFFFFF"/>
                </a:solidFill>
                <a:latin typeface="Paytone One"/>
              </a:rPr>
              <a:t> #1   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5194" y="3549606"/>
            <a:ext cx="7052316" cy="6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8"/>
              </a:lnSpc>
            </a:pP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Các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chức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năng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chính</a:t>
            </a:r>
            <a:endParaRPr lang="en-US" sz="4155" dirty="0">
              <a:solidFill>
                <a:srgbClr val="FFBD59"/>
              </a:solidFill>
              <a:latin typeface="SVN-Square" panose="020406030505060202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6126" y="4498283"/>
            <a:ext cx="9157602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Đăng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nhập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đăng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ký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kiếm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Giỏ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Mua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Khuyến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mãi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5081C1D6-3A2F-419B-81EA-71A5B4851719}"/>
              </a:ext>
            </a:extLst>
          </p:cNvPr>
          <p:cNvSpPr/>
          <p:nvPr/>
        </p:nvSpPr>
        <p:spPr>
          <a:xfrm rot="10800000">
            <a:off x="9144000" y="0"/>
            <a:ext cx="1927217" cy="1043106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86B12-EED3-4B3D-9665-11082EF2E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5421" y="6870"/>
            <a:ext cx="5786437" cy="1028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-228602"/>
            <a:ext cx="19902457" cy="10782302"/>
            <a:chOff x="0" y="0"/>
            <a:chExt cx="5241799" cy="18435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1843516"/>
            </a:xfrm>
            <a:custGeom>
              <a:avLst/>
              <a:gdLst/>
              <a:ahLst/>
              <a:cxnLst/>
              <a:rect l="l" t="t" r="r" b="b"/>
              <a:pathLst>
                <a:path w="5241799" h="1843516">
                  <a:moveTo>
                    <a:pt x="0" y="0"/>
                  </a:moveTo>
                  <a:lnTo>
                    <a:pt x="5241799" y="0"/>
                  </a:lnTo>
                  <a:lnTo>
                    <a:pt x="5241799" y="1843516"/>
                  </a:lnTo>
                  <a:lnTo>
                    <a:pt x="0" y="1843516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191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UTM Sharnay" panose="020406030505060202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5572126" y="-6279007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22773"/>
            <a:ext cx="1905617" cy="19056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513815" y="9272588"/>
            <a:ext cx="95842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350663" y="851848"/>
            <a:ext cx="1191054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Paytone One"/>
              </a:rPr>
              <a:t>#2 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Nhà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cung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cấp</a:t>
            </a:r>
            <a:endParaRPr lang="en-US" sz="9000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79662" y="2837292"/>
            <a:ext cx="7052316" cy="65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8"/>
              </a:lnSpc>
            </a:pP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Các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chức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năng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chính</a:t>
            </a:r>
            <a:endParaRPr lang="en-US" sz="4155" dirty="0">
              <a:solidFill>
                <a:srgbClr val="FFBD59"/>
              </a:solidFill>
              <a:latin typeface="SVN-Prima" panose="020406030505060202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7792" y="3716960"/>
            <a:ext cx="9157602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Thêm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-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sửa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Duyệt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đơn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hàng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Trang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cá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nhân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của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nhà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cung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cấp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khách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FB0F4101-9E7E-4F26-A9EA-CEE340AC3702}"/>
              </a:ext>
            </a:extLst>
          </p:cNvPr>
          <p:cNvSpPr/>
          <p:nvPr/>
        </p:nvSpPr>
        <p:spPr>
          <a:xfrm rot="10800000">
            <a:off x="15102203" y="-228601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01D472-707C-46C3-BE40-A8BC71EF0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7881" y="-137842"/>
            <a:ext cx="5786437" cy="1028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373</Words>
  <Application>Microsoft Office PowerPoint</Application>
  <PresentationFormat>Custom</PresentationFormat>
  <Paragraphs>72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SVN-Appleberry</vt:lpstr>
      <vt:lpstr>SVN-Square</vt:lpstr>
      <vt:lpstr>Poppins Ultra-Bold</vt:lpstr>
      <vt:lpstr>Bahnschrift SemiBold Condensed</vt:lpstr>
      <vt:lpstr>Arial</vt:lpstr>
      <vt:lpstr>SVN-Prima</vt:lpstr>
      <vt:lpstr>SVN-Cookies</vt:lpstr>
      <vt:lpstr>Inter</vt:lpstr>
      <vt:lpstr>SVN-SAF</vt:lpstr>
      <vt:lpstr>Cambria</vt:lpstr>
      <vt:lpstr>Poppins Light</vt:lpstr>
      <vt:lpstr>Bahnschrift SemiBold SemiConden</vt:lpstr>
      <vt:lpstr>Poppins Light Medium</vt:lpstr>
      <vt:lpstr>SVN-Cookie</vt:lpstr>
      <vt:lpstr>Calibri</vt:lpstr>
      <vt:lpstr>SVN-Kimberley</vt:lpstr>
      <vt:lpstr>Poppins</vt:lpstr>
      <vt:lpstr>Paytone One</vt:lpstr>
      <vt:lpstr>UTM Sharnay</vt:lpstr>
      <vt:lpstr>SVN-Russell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Corporate Business Work Plan Presentation</dc:title>
  <dc:creator>ASUS</dc:creator>
  <cp:lastModifiedBy>Việt Vũ</cp:lastModifiedBy>
  <cp:revision>26</cp:revision>
  <dcterms:created xsi:type="dcterms:W3CDTF">2006-08-16T00:00:00Z</dcterms:created>
  <dcterms:modified xsi:type="dcterms:W3CDTF">2024-03-19T14:15:45Z</dcterms:modified>
  <dc:identifier>DAF5H50JWbU</dc:identifier>
</cp:coreProperties>
</file>